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Noto Sans CJK KR Regular" panose="020B0600000101010101" charset="-127"/>
      <p:regular r:id="rId26"/>
    </p:embeddedFont>
    <p:embeddedFont>
      <p:font typeface="Knewave" panose="020B0600000101010101" charset="0"/>
      <p:regular r:id="rId27"/>
    </p:embeddedFont>
    <p:embeddedFont>
      <p:font typeface="Gmarket Sans Medium" panose="020B0600000101010101" charset="-127"/>
      <p:regular r:id="rId28"/>
    </p:embeddedFont>
    <p:embeddedFont>
      <p:font typeface="Pretendard Bold" panose="020B0600000101010101" charset="-127"/>
      <p:bold r:id="rId29"/>
    </p:embeddedFont>
    <p:embeddedFont>
      <p:font typeface="Gmarket Sans Bold" panose="020B0600000101010101" charset="-127"/>
      <p:bold r:id="rId30"/>
    </p:embeddedFont>
    <p:embeddedFont>
      <p:font typeface="210 Saengwhalbanjang Regular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market Sans Light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navi.streamlit.app/" TargetMode="External"/><Relationship Id="rId11" Type="http://schemas.openxmlformats.org/officeDocument/2006/relationships/image" Target="../media/image73.png"/><Relationship Id="rId5" Type="http://schemas.openxmlformats.org/officeDocument/2006/relationships/image" Target="../media/image68.gif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6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81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hyperlink" Target="https://www.amc.seoul.kr/asan/healthinfo/disease/diseaseSubmain.do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6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50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6.png"/><Relationship Id="rId7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navi.streamlit.app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51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50.png"/><Relationship Id="rId5" Type="http://schemas.openxmlformats.org/officeDocument/2006/relationships/image" Target="../media/image131.png"/><Relationship Id="rId15" Type="http://schemas.openxmlformats.org/officeDocument/2006/relationships/image" Target="../media/image138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6.png"/><Relationship Id="rId14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51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50.png"/><Relationship Id="rId5" Type="http://schemas.openxmlformats.org/officeDocument/2006/relationships/image" Target="../media/image131.png"/><Relationship Id="rId15" Type="http://schemas.openxmlformats.org/officeDocument/2006/relationships/image" Target="../media/image138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6.png"/><Relationship Id="rId14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3314700"/>
            <a:ext cx="70866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9400" b="0" i="0" u="none" strike="noStrike" spc="-500">
                <a:solidFill>
                  <a:srgbClr val="4081ED"/>
                </a:solidFill>
                <a:latin typeface="210 Saengwhalbanjang Regular"/>
              </a:rPr>
              <a:t>Dr. </a:t>
            </a:r>
            <a:r>
              <a:rPr lang="en-US" sz="9400" b="0" i="0" u="none" strike="noStrike" spc="-500">
                <a:solidFill>
                  <a:srgbClr val="000000"/>
                </a:solidFill>
                <a:latin typeface="210 Saengwhalbanjang Regular"/>
              </a:rPr>
              <a:t>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5500" y="5143500"/>
            <a:ext cx="875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사용자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서비스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006600"/>
            <a:ext cx="7531100" cy="7531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2705100" y="86995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-100">
                <a:solidFill>
                  <a:srgbClr val="414141"/>
                </a:solidFill>
                <a:latin typeface="Gmarket Sans Bold"/>
              </a:rPr>
              <a:t>SSAFY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900" y="8534400"/>
            <a:ext cx="4064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주요기능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사용자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시나리오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주요기능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경험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2730500"/>
            <a:ext cx="6388100" cy="68199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2921000"/>
            <a:ext cx="5715000" cy="6172200"/>
          </a:xfrm>
          <a:prstGeom prst="rect">
            <a:avLst/>
          </a:prstGeom>
        </p:spPr>
      </p:pic>
      <p:sp>
        <p:nvSpPr>
          <p:cNvPr id="14" name="TextBox 14">
            <a:hlinkClick r:id="rId6" tooltip="https://drnavi.streamlit.app/"/>
          </p:cNvPr>
          <p:cNvSpPr txBox="1"/>
          <p:nvPr/>
        </p:nvSpPr>
        <p:spPr>
          <a:xfrm>
            <a:off x="13500100" y="9220200"/>
            <a:ext cx="25019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1100" b="0" i="0" u="none" strike="noStrike">
                <a:solidFill>
                  <a:srgbClr val="4277E8"/>
                </a:solidFill>
                <a:latin typeface="Pretendard Bold"/>
              </a:rPr>
              <a:t>HTTPS://DRNAVI.STREAMLIT.APP/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969000" y="5511800"/>
            <a:ext cx="5181600" cy="50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785100" y="5359400"/>
            <a:ext cx="1549400" cy="1549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962900" y="5930900"/>
            <a:ext cx="1193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300" b="0" i="0" u="none" strike="noStrike">
                <a:solidFill>
                  <a:srgbClr val="FFFEF7"/>
                </a:solidFill>
                <a:latin typeface="210 Saengwhalbanjang Regular"/>
              </a:rPr>
              <a:t>AI </a:t>
            </a:r>
            <a:r>
              <a:rPr lang="ko-KR" sz="2300" b="0" i="0" u="none" strike="noStrike">
                <a:solidFill>
                  <a:srgbClr val="FFFEF7"/>
                </a:solidFill>
                <a:ea typeface="210 Saengwhalbanjang Regular"/>
              </a:rPr>
              <a:t>분석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785100" y="7670800"/>
            <a:ext cx="1549400" cy="1549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988300" y="8115300"/>
            <a:ext cx="1143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진료과</a:t>
            </a:r>
            <a:r>
              <a:rPr lang="en-US" sz="2300" b="0" i="0" u="none" strike="noStrike">
                <a:solidFill>
                  <a:srgbClr val="4277E8"/>
                </a:solidFill>
                <a:latin typeface="210 Saengwhalbanjang Regular"/>
              </a:rPr>
              <a:t> </a:t>
            </a:r>
          </a:p>
          <a:p>
            <a:pPr lvl="0" algn="ctr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추천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785100" y="2946400"/>
            <a:ext cx="1549400" cy="1549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7988300" y="3352800"/>
            <a:ext cx="1143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증상</a:t>
            </a:r>
          </a:p>
          <a:p>
            <a:pPr lvl="0" algn="ctr">
              <a:lnSpc>
                <a:spcPct val="10955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입력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3441700" y="5588000"/>
            <a:ext cx="1371600" cy="5994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543300" y="457200"/>
            <a:ext cx="1371600" cy="5918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" y="3695700"/>
            <a:ext cx="5168900" cy="25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727200" y="3162300"/>
            <a:ext cx="4800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상황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: 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기침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있는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20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살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남성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90700" y="4089400"/>
            <a:ext cx="4533900" cy="480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AutoNum type="arabicPeriod"/>
            </a:pP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: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추가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성별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/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: "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기침과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가래가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나와요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."</a:t>
            </a:r>
          </a:p>
          <a:p>
            <a:pPr lvl="0" algn="l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414141"/>
                </a:solidFill>
                <a:latin typeface="Gmarket Sans Medium"/>
              </a:rPr>
              <a:t>    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2.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분석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기침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가래와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관련된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검색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검색된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분석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적합한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선정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>
                <a:solidFill>
                  <a:srgbClr val="414141"/>
                </a:solidFill>
                <a:latin typeface="Gmarket Sans Medium"/>
              </a:rPr>
              <a:t>    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3.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호흡기내과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내과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근거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제시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429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2705100"/>
            <a:ext cx="6388100" cy="66040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921000"/>
            <a:ext cx="5422900" cy="6172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기능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Streamlit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기반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UI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주요기능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경험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2705100"/>
            <a:ext cx="6388100" cy="66040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2700" y="2946400"/>
            <a:ext cx="54737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1000" y="1651000"/>
            <a:ext cx="73787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수집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97200" y="95377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8051800" y="4711700"/>
            <a:ext cx="2184400" cy="2197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2550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3982700" y="4711700"/>
            <a:ext cx="2197100" cy="219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185900" y="52197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분포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92400" y="7480300"/>
            <a:ext cx="23241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0400" y="7505700"/>
            <a:ext cx="21463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4025900"/>
            <a:ext cx="3492500" cy="266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0" y="5753100"/>
            <a:ext cx="3492500" cy="266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100" y="4051300"/>
            <a:ext cx="3492500" cy="266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0" y="5765800"/>
            <a:ext cx="3492500" cy="266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0" y="4038600"/>
            <a:ext cx="3492500" cy="2667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0900" y="4699000"/>
            <a:ext cx="2197100" cy="2197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3241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선정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5092700" y="5613400"/>
            <a:ext cx="2197100" cy="2197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2959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수집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1010900" y="5600700"/>
            <a:ext cx="2197100" cy="2197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12141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4572000" y="3797300"/>
            <a:ext cx="42545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질환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수집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beautifulSoup, requests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활용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80000" y="31877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Web Crawling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286500" y="2616200"/>
            <a:ext cx="25400" cy="2286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10680700" y="3797300"/>
            <a:ext cx="59690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Langchain Document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형식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변환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메타데이터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구성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(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질환명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벡터화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준비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31500" y="3187700"/>
            <a:ext cx="2819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Document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객체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변환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2">
            <a:alphaModFix amt="63000"/>
          </a:blip>
          <a:stretch>
            <a:fillRect/>
          </a:stretch>
        </p:blipFill>
        <p:spPr>
          <a:xfrm rot="5400000">
            <a:off x="12115800" y="2336800"/>
            <a:ext cx="25400" cy="28575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43"/>
          <p:cNvSpPr txBox="1"/>
          <p:nvPr/>
        </p:nvSpPr>
        <p:spPr>
          <a:xfrm>
            <a:off x="8001000" y="8089900"/>
            <a:ext cx="27178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16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공백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  <a:p>
            <a:pPr marL="342900" lvl="0" indent="-342900" algn="l">
              <a:lnSpc>
                <a:spcPct val="12616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중복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950200" y="74549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전처리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093200" y="6858000"/>
            <a:ext cx="25400" cy="22860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3360400" y="8064500"/>
            <a:ext cx="3759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:  1577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830300" y="74676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통계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782800" y="6527800"/>
            <a:ext cx="25400" cy="28575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0" name="TextBox 50"/>
          <p:cNvSpPr txBox="1"/>
          <p:nvPr/>
        </p:nvSpPr>
        <p:spPr>
          <a:xfrm>
            <a:off x="2184400" y="8051800"/>
            <a:ext cx="34671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사이트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신뢰할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있는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체계적인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298700" y="7416800"/>
            <a:ext cx="2082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데이터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선정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이유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3200400" y="6832600"/>
            <a:ext cx="25400" cy="2286000"/>
          </a:xfrm>
          <a:prstGeom prst="rect">
            <a:avLst/>
          </a:prstGeom>
        </p:spPr>
      </p:pic>
      <p:sp>
        <p:nvSpPr>
          <p:cNvPr id="53" name="TextBox 53">
            <a:hlinkClick r:id="rId14" tooltip="https://www.amc.seoul.kr/asan/healthinfo/disease/diseaseSubmain.do"/>
          </p:cNvPr>
          <p:cNvSpPr txBox="1"/>
          <p:nvPr/>
        </p:nvSpPr>
        <p:spPr>
          <a:xfrm>
            <a:off x="3416300" y="9537700"/>
            <a:ext cx="2298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1700" b="0" i="0" u="sng" strike="noStrike" spc="-100">
                <a:solidFill>
                  <a:srgbClr val="787878"/>
                </a:solidFill>
                <a:ea typeface="Gmarket Sans Medium"/>
              </a:rPr>
              <a:t>아산병원</a:t>
            </a:r>
            <a:r>
              <a:rPr lang="en-US" sz="1700" b="0" i="0" u="sng" strike="noStrike" spc="-10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700" b="0" i="0" u="sng" strike="noStrike" spc="-100">
                <a:solidFill>
                  <a:srgbClr val="787878"/>
                </a:solidFill>
                <a:ea typeface="Gmarket Sans Medium"/>
              </a:rPr>
              <a:t>질병백과</a:t>
            </a:r>
            <a:r>
              <a:rPr lang="en-US" sz="1700" b="0" i="0" u="sng" strike="noStrike" spc="-10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700" b="0" i="0" u="sng" strike="noStrike" spc="-100">
                <a:solidFill>
                  <a:srgbClr val="787878"/>
                </a:solidFill>
                <a:ea typeface="Gmarket Sans Medium"/>
              </a:rPr>
              <a:t>링크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76700" y="-241300"/>
            <a:ext cx="1371600" cy="750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3759200"/>
            <a:ext cx="57150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분포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9100" y="3251200"/>
            <a:ext cx="6108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상위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10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개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증상을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포함하는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질환의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개수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4102100"/>
            <a:ext cx="7277100" cy="436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127500" y="4089400"/>
            <a:ext cx="1384300" cy="760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900" y="3975100"/>
            <a:ext cx="7340600" cy="4394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725400" y="-241300"/>
            <a:ext cx="1371600" cy="750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3759200"/>
            <a:ext cx="57150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712700" y="4089400"/>
            <a:ext cx="1384300" cy="7607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045700" y="3251200"/>
            <a:ext cx="6477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상위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10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개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진료과에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포함되는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질환의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개수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6629400"/>
            <a:ext cx="5880100" cy="2857500"/>
          </a:xfrm>
          <a:prstGeom prst="rect">
            <a:avLst/>
          </a:prstGeom>
          <a:effectLst>
            <a:outerShdw blurRad="71201" dist="43976" dir="2700000">
              <a:srgbClr val="000000">
                <a:alpha val="12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492500" y="7518400"/>
            <a:ext cx="54229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Retriever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DB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GPT-4-mini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Context Builder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맥락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7900" y="67945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구성요소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5892800" y="4991100"/>
            <a:ext cx="25400" cy="4762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9400" y="6654800"/>
            <a:ext cx="5689600" cy="2882900"/>
          </a:xfrm>
          <a:prstGeom prst="rect">
            <a:avLst/>
          </a:prstGeom>
          <a:effectLst>
            <a:outerShdw blurRad="72268" dist="44304" dir="2700000">
              <a:srgbClr val="000000">
                <a:alpha val="1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9664700" y="7531100"/>
            <a:ext cx="40513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아산병원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데이터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실시간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벡터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자연어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5329"/>
              </a:lnSpc>
            </a:pPr>
            <a:endParaRPr lang="en-US" sz="2300" b="0" i="0" u="none" strike="noStrike" spc="-10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64700" y="67564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특징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976100" y="4965700"/>
            <a:ext cx="25400" cy="4762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3500" y="3302000"/>
            <a:ext cx="12509500" cy="1181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89200" y="2832100"/>
            <a:ext cx="562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100">
                <a:solidFill>
                  <a:srgbClr val="4081ED"/>
                </a:solidFill>
                <a:latin typeface="210 Saengwhalbanjang Regular"/>
              </a:rPr>
              <a:t>Step 1 : Query Processing 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5245100"/>
            <a:ext cx="9169400" cy="990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451100" y="4787900"/>
            <a:ext cx="624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100">
                <a:solidFill>
                  <a:srgbClr val="4081ED"/>
                </a:solidFill>
                <a:latin typeface="210 Saengwhalbanjang Regular"/>
              </a:rPr>
              <a:t>Step 2 : Response Generation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54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Vector DB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3352800"/>
            <a:ext cx="7251700" cy="598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200" y="2628900"/>
            <a:ext cx="6019800" cy="6896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2184400" y="4813300"/>
            <a:ext cx="61976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인덱스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medical-</a:t>
            </a:r>
            <a:r>
              <a:rPr lang="en-US" sz="2200" b="0" i="0" u="none" strike="noStrike" spc="-100" dirty="0" err="1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chatbot</a:t>
            </a:r>
            <a:endParaRPr lang="en-US" sz="2200" b="0" i="0" u="none" strike="noStrike" spc="-100" dirty="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Dimension : 4096</a:t>
            </a:r>
          </a:p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embedding model : Upstage Embedding       </a:t>
            </a:r>
            <a:endParaRPr lang="en-US" sz="2200" b="0" i="0" u="none" strike="noStrike" spc="-100" dirty="0" smtClean="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  <a:p>
            <a:pPr lvl="0" algn="l">
              <a:lnSpc>
                <a:spcPct val="119519"/>
              </a:lnSpc>
              <a:buClr>
                <a:srgbClr val="414141"/>
              </a:buClr>
            </a:pPr>
            <a:r>
              <a:rPr lang="en-US" sz="2200" b="0" i="0" u="none" strike="noStrike" spc="-100" dirty="0" smtClean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                                                      </a:t>
            </a:r>
            <a:r>
              <a:rPr lang="en-US" sz="2200" b="0" i="0" u="none" strike="noStrike" spc="-100" smtClean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(embedding-query)</a:t>
            </a:r>
            <a:endParaRPr lang="en-US" sz="2200" b="0" i="0" u="none" strike="noStrike" spc="-100" dirty="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Metric : cosine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유사도</a:t>
            </a:r>
          </a:p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 err="1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Serverless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환경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AWS (us-east-1)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08200" y="4229100"/>
            <a:ext cx="4025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83000"/>
              </a:lnSpc>
              <a:buAutoNum type="arabicPeriod"/>
            </a:pP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인덱스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설정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953000" y="1892300"/>
            <a:ext cx="25400" cy="5715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2235200" y="8204200"/>
            <a:ext cx="5803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366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data 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임베딩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(4096)</a:t>
            </a:r>
          </a:p>
          <a:p>
            <a:pPr marL="342900" lvl="0" indent="-342900" algn="l">
              <a:lnSpc>
                <a:spcPct val="12366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metadata 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질환명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5500" y="75311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구조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914900" y="5168900"/>
            <a:ext cx="25400" cy="5715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2819400"/>
            <a:ext cx="7251700" cy="1016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835400" y="3149600"/>
            <a:ext cx="207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Pinecone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429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Retriever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3340100"/>
            <a:ext cx="8420100" cy="508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4127500"/>
            <a:ext cx="7289800" cy="4292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828800" y="7505700"/>
            <a:ext cx="4635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다양성과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동시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0700" y="6731000"/>
            <a:ext cx="5803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MMR(Maximum Marginal Relevance)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178300" y="4737100"/>
            <a:ext cx="25400" cy="4953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276600"/>
            <a:ext cx="7289800" cy="1016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49600" y="3556000"/>
            <a:ext cx="3619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Dense Retriever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/>
          <p:cNvSpPr txBox="1"/>
          <p:nvPr/>
        </p:nvSpPr>
        <p:spPr>
          <a:xfrm>
            <a:off x="1816100" y="47879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Top-3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문서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선택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(k=3)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203700" y="2819400"/>
            <a:ext cx="25400" cy="4953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400" y="5435600"/>
            <a:ext cx="2120900" cy="495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100" y="5435600"/>
            <a:ext cx="21717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0600" y="5435600"/>
            <a:ext cx="21717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984500"/>
            <a:ext cx="7289800" cy="5232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Prompt 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30600" y="9537700"/>
            <a:ext cx="12319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00" y="4330700"/>
            <a:ext cx="7061200" cy="520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300" y="3314700"/>
            <a:ext cx="5499100" cy="5969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9300" y="2781300"/>
            <a:ext cx="5499100" cy="1016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560300" y="4813300"/>
            <a:ext cx="4635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성별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나이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활용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특성에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따른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질병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가능성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23800" y="41783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1.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환자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맞춤형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22500" y="2184400"/>
            <a:ext cx="25400" cy="4953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2598400" y="6400800"/>
            <a:ext cx="5003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증상분석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주의사항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섹션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구분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전문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용어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쉽게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풀어서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설명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98400" y="58547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친화적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응답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형식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73300" y="3848100"/>
            <a:ext cx="25400" cy="4953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547600" y="3073400"/>
            <a:ext cx="4800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최적화</a:t>
            </a:r>
            <a:r>
              <a:rPr lang="en-US" sz="2500" b="0" i="0" u="none" strike="noStrike" spc="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전략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12649200" y="7988300"/>
            <a:ext cx="50038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두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가지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예시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케이스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적절한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형식과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깊이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모델의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품질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향상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61900" y="74422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3. Few-shot Learning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활용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5049500" y="5448300"/>
            <a:ext cx="254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평가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8902700" y="4737100"/>
          <a:ext cx="8064500" cy="3619500"/>
        </p:xfrm>
        <a:graphic>
          <a:graphicData uri="http://schemas.openxmlformats.org/drawingml/2006/table">
            <a:tbl>
              <a:tblPr/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210 Saengwhalbanjang Regular"/>
                        </a:rPr>
                        <a:t>평가</a:t>
                      </a:r>
                      <a:r>
                        <a:rPr lang="en-US" sz="2600" b="0" i="0" u="none" strike="noStrike">
                          <a:solidFill>
                            <a:srgbClr val="4081ED"/>
                          </a:solidFill>
                          <a:latin typeface="210 Saengwhalbanjang Regular"/>
                        </a:rPr>
                        <a:t> </a:t>
                      </a: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210 Saengwhalbanjang Regular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정확성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생성된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저장된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얼마나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일치하는가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관련성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검색된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관련이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있는가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명확성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사용자가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이해하기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쉽고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논리적으로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명확한가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060700"/>
            <a:ext cx="152400" cy="152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52600" y="2882900"/>
            <a:ext cx="4089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RAGAS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정량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1600" y="3670300"/>
            <a:ext cx="6184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precision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문서의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관련성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recall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비율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faithfulness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신뢰도</a:t>
            </a:r>
          </a:p>
          <a:p>
            <a:pPr lvl="1" algn="l">
              <a:lnSpc>
                <a:spcPct val="116199"/>
              </a:lnSpc>
            </a:pPr>
            <a:endParaRPr lang="ko-KR" sz="2000" b="0" i="0" u="none" strike="noStrike" spc="-100">
              <a:solidFill>
                <a:srgbClr val="595959"/>
              </a:solidFill>
              <a:ea typeface="Gmarket Sans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56000" y="-228600"/>
            <a:ext cx="1371600" cy="6591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340100"/>
            <a:ext cx="5715000" cy="2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282700" y="7366000"/>
            <a:ext cx="614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무작위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10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사용자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증상을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선택하여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다양한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시나리오를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기반으로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구성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6819900"/>
            <a:ext cx="152400" cy="152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89100" y="6642100"/>
            <a:ext cx="4051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Sampling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정성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7124700"/>
            <a:ext cx="57150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556000" y="4546600"/>
            <a:ext cx="1371600" cy="659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7480300" y="6908800"/>
            <a:ext cx="800100" cy="1435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308100" y="5880100"/>
            <a:ext cx="614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F1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정답과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의미적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유사도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2000" b="0" i="0" u="none" strike="noStrike" spc="-100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5346700"/>
            <a:ext cx="152400" cy="152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714500" y="5168900"/>
            <a:ext cx="4051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Bert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정량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5638800"/>
            <a:ext cx="57150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RAGAS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16600" y="2628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정량평가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2400" y="3898900"/>
            <a:ext cx="5803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테스트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케이스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: 12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조합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=&gt;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자문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의뢰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ground_truth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실제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정답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방법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: RAG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프레임워크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2400" y="3276600"/>
            <a:ext cx="311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테스트</a:t>
            </a: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0" y="3327400"/>
            <a:ext cx="8128000" cy="5549900"/>
          </a:xfrm>
          <a:prstGeom prst="rect">
            <a:avLst/>
          </a:prstGeom>
          <a:effectLst>
            <a:outerShdw blurRad="268998" dist="85476" dir="2700000">
              <a:srgbClr val="000000">
                <a:alpha val="12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600" y="6083300"/>
            <a:ext cx="3429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594100" y="5283200"/>
            <a:ext cx="1016000" cy="635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" y="3721100"/>
            <a:ext cx="4762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378200" y="508000"/>
            <a:ext cx="1371600" cy="6350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3505200"/>
            <a:ext cx="6985000" cy="524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300" y="5143500"/>
            <a:ext cx="6172200" cy="3517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19100" y="1739900"/>
            <a:ext cx="3378200" cy="1600200"/>
          </a:xfrm>
          <a:prstGeom prst="rect">
            <a:avLst/>
          </a:prstGeom>
          <a:effectLst>
            <a:outerShdw blurRad="22492" dist="24716" dir="2700000">
              <a:srgbClr val="000000">
                <a:alpha val="12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13296900" y="1816100"/>
            <a:ext cx="34671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Context percision : 0.9653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Context recall : 0.5213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Faithfulness : 0.4790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Bert_F1 :  0.9250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 rot="-5400000">
            <a:off x="-16383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000000"/>
                </a:solidFill>
                <a:latin typeface="Gmarket Sans Light"/>
              </a:rPr>
              <a:t>Dr. Navi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079500"/>
            <a:ext cx="5016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500" b="0" i="0" u="none" strike="noStrike" spc="100">
                <a:solidFill>
                  <a:srgbClr val="FFFFFF"/>
                </a:solidFill>
                <a:latin typeface="210 Saengwhalbanjang Regular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1778000"/>
            <a:ext cx="74803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18542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96300" y="20066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4000" y="19685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2895600"/>
            <a:ext cx="74803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2959100"/>
            <a:ext cx="762000" cy="762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496300" y="3111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4300" y="32004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tech stack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4000" y="30861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6223000"/>
            <a:ext cx="74803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6299200"/>
            <a:ext cx="762000" cy="762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496300" y="64516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05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4000500"/>
            <a:ext cx="74803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4076700"/>
            <a:ext cx="762000" cy="762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496300" y="42291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5118100"/>
            <a:ext cx="74803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5181600"/>
            <a:ext cx="762000" cy="762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496300" y="53340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14000" y="64389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7340600"/>
            <a:ext cx="7480300" cy="90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7404100"/>
            <a:ext cx="762000" cy="762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496300" y="7556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14000" y="7543800"/>
            <a:ext cx="289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8445500"/>
            <a:ext cx="7480300" cy="901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8521700"/>
            <a:ext cx="762000" cy="762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496300" y="86741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14000" y="8648700"/>
            <a:ext cx="3035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개선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방향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594100"/>
            <a:ext cx="4483100" cy="6388100"/>
          </a:xfrm>
          <a:prstGeom prst="rect">
            <a:avLst/>
          </a:prstGeom>
          <a:effectLst>
            <a:outerShdw blurRad="524696" dist="413537" dir="2700000">
              <a:srgbClr val="2A5EBE">
                <a:alpha val="38000"/>
              </a:srgbClr>
            </a:outerShdw>
          </a:effectLst>
        </p:spPr>
      </p:pic>
      <p:sp>
        <p:nvSpPr>
          <p:cNvPr id="34" name="TextBox 34"/>
          <p:cNvSpPr txBox="1"/>
          <p:nvPr/>
        </p:nvSpPr>
        <p:spPr>
          <a:xfrm>
            <a:off x="1765300" y="2006600"/>
            <a:ext cx="317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800" b="0" i="0" u="none" strike="noStrike">
                <a:solidFill>
                  <a:srgbClr val="FFFFFF">
                    <a:alpha val="70196"/>
                  </a:srgbClr>
                </a:solidFill>
                <a:ea typeface="210 Saengwhalbanjang Regular"/>
              </a:rPr>
              <a:t>목차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38200" y="7620000"/>
            <a:ext cx="378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RAGAS / Sampling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38200" y="8775700"/>
            <a:ext cx="3302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배포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한계점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개선방향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52400" y="2057400"/>
            <a:ext cx="4140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팀원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소개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배경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목적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기대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효과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 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385800" y="6388100"/>
            <a:ext cx="3784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Vector DB / Prompt Engineering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414000" y="4191000"/>
            <a:ext cx="393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기능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14000" y="53213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Sampling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18200" y="2679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정성평가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689100" y="4940300"/>
            <a:ext cx="66929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비교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낮은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피드백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기록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개선방안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도출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평가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결과를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바탕으로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장단점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정리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최적화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방향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67200" y="469900"/>
            <a:ext cx="1371600" cy="703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4267200"/>
            <a:ext cx="61595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267200" y="3492500"/>
            <a:ext cx="1371600" cy="7048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259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절차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9385300" y="4838700"/>
            <a:ext cx="72009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질문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일치하는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밀접한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</a:t>
            </a:r>
          </a:p>
          <a:p>
            <a:pPr marL="342900" lvl="0" indent="-342900" algn="l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명확성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모든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문법적으로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정확하고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이해하기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46079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쉬운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표현으로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작성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92000" y="342900"/>
            <a:ext cx="1371600" cy="730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8200" y="4267200"/>
            <a:ext cx="6350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217400" y="3289300"/>
            <a:ext cx="1371600" cy="7302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1412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결과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755900"/>
            <a:ext cx="7200900" cy="548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300" y="1574800"/>
            <a:ext cx="5956300" cy="764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10500" y="1625600"/>
            <a:ext cx="266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배포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개선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방향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sp>
        <p:nvSpPr>
          <p:cNvPr id="12" name="TextBox 12">
            <a:hlinkClick r:id="rId6" tooltip="https://drnavi.streamlit.app/"/>
          </p:cNvPr>
          <p:cNvSpPr txBox="1"/>
          <p:nvPr/>
        </p:nvSpPr>
        <p:spPr>
          <a:xfrm>
            <a:off x="1587500" y="8763000"/>
            <a:ext cx="7734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000000"/>
                </a:solidFill>
                <a:ea typeface="210 Saengwhalbanjang Regular"/>
              </a:rPr>
              <a:t>배포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Saengwhalbanjang Regular"/>
              </a:rPr>
              <a:t> </a:t>
            </a:r>
            <a:r>
              <a:rPr lang="ko-KR" sz="2500" b="0" i="0" u="none" strike="noStrike" spc="100">
                <a:solidFill>
                  <a:srgbClr val="000000"/>
                </a:solidFill>
                <a:ea typeface="210 Saengwhalbanjang Regular"/>
              </a:rPr>
              <a:t>링크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Saengwhalbanjang Regular"/>
              </a:rPr>
              <a:t> </a:t>
            </a:r>
            <a:r>
              <a:rPr lang="en-US" sz="2500" b="0" i="0" u="sng" strike="noStrike" spc="100">
                <a:solidFill>
                  <a:srgbClr val="4081ED"/>
                </a:solidFill>
                <a:latin typeface="210 Saengwhalbanjang Regular"/>
              </a:rPr>
              <a:t>: https://drnavi.streamlit.app/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한계점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실제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진단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위주의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매칭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복잡한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의학용어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미흡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응급상환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판단의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어려움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맞춤형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</a:t>
            </a:r>
          </a:p>
          <a:p>
            <a:pPr lvl="1" algn="l">
              <a:lnSpc>
                <a:spcPct val="132800"/>
              </a:lnSpc>
            </a:pPr>
            <a:endParaRPr lang="ko-KR" sz="20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정확도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키워드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품질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개선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정기적인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업데이트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베이스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논문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가이드라인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자료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고도화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성별에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따른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가중치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적용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기저질환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고려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분류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경험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개선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상세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설명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주변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안내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예약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연동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언어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지원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확대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성능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고도화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알고리즘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품질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정확도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56400" y="5092700"/>
            <a:ext cx="50800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1400" b="0" i="0" u="none" strike="noStrike" spc="-600">
                <a:solidFill>
                  <a:srgbClr val="4081ED"/>
                </a:solidFill>
                <a:latin typeface="Knewave"/>
              </a:rPr>
              <a:t>Q &amp; </a:t>
            </a:r>
            <a:r>
              <a:rPr lang="en-US" sz="11400" b="0" i="0" u="none" strike="noStrike" spc="-600">
                <a:solidFill>
                  <a:srgbClr val="000000"/>
                </a:solidFill>
                <a:latin typeface="Knewave"/>
              </a:rPr>
              <a:t>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54800" y="3733800"/>
            <a:ext cx="5219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9000" b="0" i="0" u="none" strike="noStrike" spc="-400">
                <a:solidFill>
                  <a:srgbClr val="515050">
                    <a:alpha val="80000"/>
                  </a:srgbClr>
                </a:solidFill>
                <a:latin typeface="Knewave"/>
              </a:rPr>
              <a:t>ThankYou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05900" y="-2527300"/>
            <a:ext cx="63500" cy="17132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26100" y="11176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17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팀원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239500" y="4051300"/>
            <a:ext cx="2603500" cy="171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0700" y="3860800"/>
            <a:ext cx="1155700" cy="124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470400" y="4051300"/>
            <a:ext cx="2603500" cy="171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3822700"/>
            <a:ext cx="1244600" cy="1244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66800" y="4038600"/>
            <a:ext cx="2603500" cy="1714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810000"/>
            <a:ext cx="12192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565900"/>
            <a:ext cx="3238500" cy="238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500" y="6565900"/>
            <a:ext cx="3238500" cy="238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1100" y="6578600"/>
            <a:ext cx="3238500" cy="238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0" y="6578600"/>
            <a:ext cx="3238500" cy="2387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2900" y="6578600"/>
            <a:ext cx="3238500" cy="2387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5930900"/>
            <a:ext cx="190500" cy="19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0600" y="5930900"/>
            <a:ext cx="190500" cy="190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097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김민철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17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테스트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코드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49500" y="6477000"/>
            <a:ext cx="25400" cy="2857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62200" y="6858000"/>
            <a:ext cx="25400" cy="2857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6736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임동성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926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무작위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샘플링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정성평가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40400" y="6477000"/>
            <a:ext cx="25400" cy="2857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53100" y="6858000"/>
            <a:ext cx="25400" cy="28575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0645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지용석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83500" y="75946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README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그래프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도출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31300" y="6477000"/>
            <a:ext cx="25400" cy="2857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44000" y="6870700"/>
            <a:ext cx="25400" cy="28575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1455400" y="67056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최유정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744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PPT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22200" y="6489700"/>
            <a:ext cx="25400" cy="2857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34900" y="6870700"/>
            <a:ext cx="25400" cy="28575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4846300" y="67183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허현준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53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Streamlit Frontend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보완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배포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13100" y="6489700"/>
            <a:ext cx="25400" cy="2857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848600" y="4051300"/>
            <a:ext cx="2603500" cy="1714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25800" y="6883400"/>
            <a:ext cx="25400" cy="2857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9800" y="3810000"/>
            <a:ext cx="1308100" cy="1333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100" y="5930900"/>
            <a:ext cx="190500" cy="190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43100" y="4051300"/>
            <a:ext cx="2603500" cy="17145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8900" y="3810000"/>
            <a:ext cx="1219200" cy="1244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5930900"/>
            <a:ext cx="190500" cy="190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6900" y="59309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429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600" y="5143500"/>
            <a:ext cx="3175000" cy="393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432300"/>
            <a:ext cx="2895600" cy="4521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72300" y="1651000"/>
            <a:ext cx="42672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Dr. Navi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7100" y="2997200"/>
            <a:ext cx="881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서비스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접근성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향상을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위한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LLM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RAG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기반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진료과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추천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서비스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89500" y="3898900"/>
            <a:ext cx="4216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3200" b="0" i="0" u="none" strike="noStrike">
                <a:solidFill>
                  <a:srgbClr val="4081ED"/>
                </a:solidFill>
                <a:latin typeface="210 Saengwhalbanjang Regular"/>
              </a:rPr>
              <a:t>Why Dr. Navi ?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89500" y="4673600"/>
            <a:ext cx="85598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Dr. Navi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이름은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'Doctor'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'Navigator'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결합입니다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. </a:t>
            </a:r>
          </a:p>
          <a:p>
            <a:pPr lvl="0" algn="l">
              <a:lnSpc>
                <a:spcPct val="135289"/>
              </a:lnSpc>
            </a:pP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전문성을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상징하는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'Dr.'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길잡이를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의미하는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'Navi'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통해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"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서비스의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길잡이가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되어주는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전문가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"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라는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의미를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담았습니다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. </a:t>
            </a:r>
          </a:p>
          <a:p>
            <a:pPr lvl="0" algn="l">
              <a:lnSpc>
                <a:spcPct val="135289"/>
              </a:lnSpc>
            </a:pP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복잡한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속에서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환자들을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적절한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진료과로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안내하는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 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믿음직한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내비게이터를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지향합니다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235700"/>
            <a:ext cx="77724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3581400"/>
            <a:ext cx="7772400" cy="266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6235700"/>
            <a:ext cx="77724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81400"/>
            <a:ext cx="7772400" cy="266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개발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배경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목적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4400" y="3962400"/>
            <a:ext cx="4203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의료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정보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접근성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문제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00" y="3975100"/>
            <a:ext cx="4546600" cy="4559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302500" y="4495800"/>
            <a:ext cx="9525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접근성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향상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61200" y="7150100"/>
            <a:ext cx="1447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의료자원</a:t>
            </a:r>
          </a:p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효율화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90100" y="4483100"/>
            <a:ext cx="16129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RAG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활용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79000" y="7315200"/>
            <a:ext cx="144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차별화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84400" y="6578600"/>
            <a:ext cx="4356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서비스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효율성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개선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필요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28900" y="7239000"/>
            <a:ext cx="4292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잘못된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방문으로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인한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진료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지연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자원의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비효율적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사용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서비스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질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저하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38000" y="4038600"/>
            <a:ext cx="4013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RAG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기술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활용의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필요성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38000" y="6680200"/>
            <a:ext cx="4013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기존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서비스의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2357100" y="7277100"/>
            <a:ext cx="393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홈페이지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나열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어플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방식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7366000"/>
            <a:ext cx="215900" cy="21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7912100"/>
            <a:ext cx="215900" cy="21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0" y="4914900"/>
            <a:ext cx="2692400" cy="2692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7708900" y="5892800"/>
            <a:ext cx="2857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600" b="0" i="0" u="none" strike="noStrike">
                <a:solidFill>
                  <a:srgbClr val="2A5EBE"/>
                </a:solidFill>
                <a:ea typeface="210 Saengwhalbanjang Regular"/>
              </a:rPr>
              <a:t>배경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953500" y="4686300"/>
            <a:ext cx="381000" cy="2095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029700" y="5664200"/>
            <a:ext cx="241300" cy="2095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0400" y="8293100"/>
            <a:ext cx="2006600" cy="774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00200" y="8293100"/>
            <a:ext cx="2159000" cy="660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1600200"/>
            <a:ext cx="52324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85700" y="1231900"/>
            <a:ext cx="5016500" cy="2730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2357100" y="4622800"/>
            <a:ext cx="4368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신뢰할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있는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응답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처리의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어려움</a:t>
            </a:r>
          </a:p>
          <a:p>
            <a:pPr lvl="0" algn="l">
              <a:lnSpc>
                <a:spcPct val="174299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LLM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진료과에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대한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이해도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부족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8000" y="4699000"/>
            <a:ext cx="215900" cy="215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8000" y="5245100"/>
            <a:ext cx="215900" cy="215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8000" y="5753100"/>
            <a:ext cx="215900" cy="215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4400" y="7264400"/>
            <a:ext cx="215900" cy="215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4400" y="7797800"/>
            <a:ext cx="215900" cy="215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4400" y="8318500"/>
            <a:ext cx="215900" cy="215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4400" y="4699000"/>
            <a:ext cx="215900" cy="215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4400" y="5257800"/>
            <a:ext cx="215900" cy="215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4400" y="5816600"/>
            <a:ext cx="215900" cy="2159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2679700" y="4673600"/>
            <a:ext cx="4876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전문용어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이해도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부족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방문으로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인한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낭비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방치로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인한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합병증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발생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위험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500" y="2235200"/>
            <a:ext cx="5727700" cy="17907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406400" y="2070100"/>
            <a:ext cx="41656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00" b="0" i="0" u="none" strike="noStrike">
                <a:solidFill>
                  <a:srgbClr val="5D5D5D"/>
                </a:solidFill>
                <a:latin typeface="Gmarket Sans Medium"/>
              </a:rPr>
              <a:t>https://www.mediafine.co.kr/news/articleView.html?idxno=10284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810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3771900"/>
            <a:ext cx="5410200" cy="541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029200"/>
            <a:ext cx="10668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934200"/>
            <a:ext cx="16713200" cy="2260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81700" y="1524000"/>
            <a:ext cx="6337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효과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962900" y="2895600"/>
            <a:ext cx="2374900" cy="476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800" y="4559300"/>
            <a:ext cx="6223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900" y="4559300"/>
            <a:ext cx="508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8500" y="5600700"/>
            <a:ext cx="6350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800" y="5651500"/>
            <a:ext cx="5207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800" y="7442200"/>
            <a:ext cx="7277100" cy="647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2794000" y="55753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기술적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500" y="6146800"/>
            <a:ext cx="469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다양한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서비스로의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가능성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10000" y="3695700"/>
            <a:ext cx="25400" cy="476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22700" y="4165600"/>
            <a:ext cx="25400" cy="4762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3086100" y="3746500"/>
            <a:ext cx="3009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2374900" y="4381500"/>
            <a:ext cx="3886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정확한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선택으로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48100" y="1930400"/>
            <a:ext cx="25400" cy="4762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3848100" y="2768600"/>
            <a:ext cx="25400" cy="4762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12344400" y="56896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사회적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44400" y="6261100"/>
            <a:ext cx="469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서비스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605000" y="381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605000" y="4279900"/>
            <a:ext cx="25400" cy="47625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204700" y="4381500"/>
            <a:ext cx="5384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의료자원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활용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: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이동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업무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감소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7" name="TextBox 37"/>
          <p:cNvSpPr txBox="1"/>
          <p:nvPr/>
        </p:nvSpPr>
        <p:spPr>
          <a:xfrm>
            <a:off x="12255500" y="3733800"/>
            <a:ext cx="3340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의료기관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541500" y="1943100"/>
            <a:ext cx="25400" cy="4762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579600" y="2819400"/>
            <a:ext cx="25400" cy="47625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5626100" y="7531100"/>
            <a:ext cx="702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적절한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진료과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선택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+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자원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효율화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98600" y="8318500"/>
            <a:ext cx="15303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정보의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접근성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신뢰성을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향상시킴으로써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서비스의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질적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도모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098800"/>
            <a:ext cx="15519400" cy="614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2000" y="1473200"/>
            <a:ext cx="6604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700" y="1524000"/>
            <a:ext cx="5651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536700" y="3581400"/>
            <a:ext cx="201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개발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환경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2730500" y="2844800"/>
            <a:ext cx="25400" cy="280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5676900" y="3581400"/>
            <a:ext cx="201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Library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6883400" y="2844800"/>
            <a:ext cx="25400" cy="280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111500"/>
            <a:ext cx="3302000" cy="2781300"/>
          </a:xfrm>
          <a:prstGeom prst="rect">
            <a:avLst/>
          </a:prstGeom>
          <a:effectLst>
            <a:outerShdw blurRad="67201" dist="42722" dir="2700000">
              <a:srgbClr val="000000">
                <a:alpha val="1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0058400" y="3517900"/>
            <a:ext cx="2273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Database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2844800"/>
            <a:ext cx="25400" cy="280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300" y="4711700"/>
            <a:ext cx="12446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4100" y="4762500"/>
            <a:ext cx="25908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7400" y="6083300"/>
            <a:ext cx="3302000" cy="2730500"/>
          </a:xfrm>
          <a:prstGeom prst="rect">
            <a:avLst/>
          </a:prstGeom>
          <a:effectLst>
            <a:outerShdw blurRad="65097" dist="42048" dir="2700000">
              <a:srgbClr val="000000">
                <a:alpha val="12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10058400" y="6489700"/>
            <a:ext cx="193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Frontend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5816600"/>
            <a:ext cx="25400" cy="2806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200" y="7708900"/>
            <a:ext cx="2679700" cy="698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0" y="4800600"/>
            <a:ext cx="8890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0600" y="5969000"/>
            <a:ext cx="1181100" cy="1181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800" y="31496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28" name="TextBox 28"/>
          <p:cNvSpPr txBox="1"/>
          <p:nvPr/>
        </p:nvSpPr>
        <p:spPr>
          <a:xfrm>
            <a:off x="14960600" y="3581400"/>
            <a:ext cx="825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API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5354300" y="2882900"/>
            <a:ext cx="25400" cy="2806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3957300" y="4775200"/>
            <a:ext cx="2933700" cy="265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OpenAI GPT-</a:t>
            </a: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4-mini</a:t>
            </a:r>
          </a:p>
          <a:p>
            <a:pPr lvl="0" algn="ctr">
              <a:lnSpc>
                <a:spcPct val="144420"/>
              </a:lnSpc>
            </a:pPr>
            <a:endParaRPr lang="en-US" sz="25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Upstage Embeding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5300" y="4597400"/>
            <a:ext cx="2717800" cy="10922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045200" y="5422900"/>
            <a:ext cx="1943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(RAG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구현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주요기능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주요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주요기능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경험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652500" y="2222500"/>
            <a:ext cx="1016000" cy="400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652500" y="5905500"/>
            <a:ext cx="1016000" cy="400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9800" y="5308600"/>
            <a:ext cx="1041400" cy="952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141200" y="3949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03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ㅣ맞춤형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응답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00000" y="7048500"/>
            <a:ext cx="32893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성별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개인화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의학용어의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쉬운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설명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단계별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응답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구조화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61400" y="2222500"/>
            <a:ext cx="1016000" cy="400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661400" y="5905500"/>
            <a:ext cx="1016000" cy="4000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137400" y="3949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02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ㅣ진료과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추천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97800" y="7035800"/>
            <a:ext cx="32893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정확도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향상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2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개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근거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제공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0" y="5207000"/>
            <a:ext cx="1206500" cy="1206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19500" y="2222500"/>
            <a:ext cx="1016000" cy="4000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500" y="5905500"/>
            <a:ext cx="1016000" cy="4000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095500" y="3949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01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ㅣ증상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기반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진단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01900" y="7391400"/>
            <a:ext cx="3289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자연어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GPT-4-mini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분석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300" y="5359400"/>
            <a:ext cx="1155700" cy="1155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</Words>
  <Application>Microsoft Office PowerPoint</Application>
  <PresentationFormat>사용자 지정</PresentationFormat>
  <Paragraphs>366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Noto Sans CJK KR Regular</vt:lpstr>
      <vt:lpstr>Arial</vt:lpstr>
      <vt:lpstr>Knewave</vt:lpstr>
      <vt:lpstr>Gmarket Sans Medium</vt:lpstr>
      <vt:lpstr>Pretendard Bold</vt:lpstr>
      <vt:lpstr>Gmarket Sans Bold</vt:lpstr>
      <vt:lpstr>210 Saengwhalbanjang Regular</vt:lpstr>
      <vt:lpstr>Calibri</vt:lpstr>
      <vt:lpstr>Gmarket Sans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2</cp:revision>
  <dcterms:created xsi:type="dcterms:W3CDTF">2006-08-16T00:00:00Z</dcterms:created>
  <dcterms:modified xsi:type="dcterms:W3CDTF">2025-01-03T02:29:58Z</dcterms:modified>
</cp:coreProperties>
</file>